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74" r:id="rId18"/>
    <p:sldId id="276" r:id="rId19"/>
    <p:sldId id="277" r:id="rId20"/>
    <p:sldId id="27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8"/>
    <p:restoredTop sz="94694"/>
  </p:normalViewPr>
  <p:slideViewPr>
    <p:cSldViewPr snapToGrid="0">
      <p:cViewPr varScale="1">
        <p:scale>
          <a:sx n="140" d="100"/>
          <a:sy n="140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1C71-4E39-EF13-E675-C3FFCEA05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B5359-6B1C-4F9A-C1D7-C2A073756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DE17D-6875-D15F-57FD-15F0E18D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B046E-D94F-3C4A-0569-45224ACB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F0C82-ED88-BDD7-ABF8-F6D7B0FD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3F82-17BC-E572-EF8D-FD7EC59A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ED88B-1BF5-453D-760B-0DB33B17B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693F7-3345-FDE0-E810-59EA52EB7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A8A53-10A4-01E5-0094-B1C4F6EBD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612B8-8EB7-F6A0-6425-95FB1123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9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923C3-2F4A-E1B6-C4A6-B22AA8D28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36743-F2BF-6835-196F-A20E928BF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03678-E7B6-4CB8-544B-A2FF5730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75F2E-1D73-431D-D3F4-1C380BF7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D30BE-CEBB-D5A5-3B67-E9948E83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81FA-2663-4EEA-D849-35B64BE8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B3EB-F4EF-424D-A0FA-A50946588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5A650-5F30-3740-0BB7-87C2C11E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C76B-B4F9-096F-EBB9-BD16B1CE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6E00-2A0F-81F0-48D5-5B424505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5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7671-2E23-9DB4-341A-AB0F7879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5D3C5-D903-7020-4730-EF688527F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4874-1260-92C8-A571-E5DA2E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E9C1F-12B5-7D6C-14D6-5BED12DE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C6690-30AE-11C2-62A7-7A652EEC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53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B2B3-530D-09D7-6DD4-BF6F1928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E0339-521D-7932-F98B-E7EEB3BC0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A1E85-2AD0-AA6D-B28E-5EB91244B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8E539-6D78-A1A0-71BD-A47A0FAC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B9E51-7B0D-B02A-C34D-7F0176D8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6A91C-C1EC-70B0-50A2-BFD7D8F4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23DE-1E9A-685C-53C5-AD123DD2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C150A-4CB7-4A95-69FA-32283E17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BF885-54C5-92C7-932D-1361CFBB9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79F64-C21B-455D-4415-907822938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BE205-2166-A332-C39B-9EA399B00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9EB1E-72CA-06F5-9EDE-52D59A18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75610-9E42-5764-5C3D-AD0A0FAA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D134E-5F36-38B3-9080-DC50A6E0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F668-5C8E-AD0C-3947-0C229DDA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DD633-819D-679D-F96F-89E0F146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7B632-9246-11D6-1328-8B07BC79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0001A-2FCE-A759-2086-01834CB4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2774C9-E04D-DB83-24E8-75F936F1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92005-65B5-1F16-720E-DC98070F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4F96-6D95-A10F-BD7E-F2324D2E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5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BBEF-2799-BA32-3708-E7DFBB6F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6AB0-FED1-45B0-8AE2-090C8E76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AA6A5-CD12-CEB8-2CC2-19C44546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41682-C72E-0B82-6FE3-C1F1DAE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B60BD-2DFF-86A3-1B0E-AA359D0A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8A17C-E233-FA65-5C66-480CEEB8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5C16-6F47-94FC-A98A-0B33667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BFB6A-7683-D70B-21F5-14E94A35D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BE80B-5407-DE74-D308-F2B908B42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442F-3C70-AFA4-100D-5AF67A3B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94166-93C4-D21B-78F2-980EECC3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A341B-19AD-2DE1-2B32-523DFB90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59C43-AD7D-A78E-023B-F9815B76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7463-FD24-DFF6-8CBE-EB09ABE1E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DB693-6032-E925-13D2-135586A75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A3071-CFD1-1A49-A3BC-7DD59DBEB1B8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F189C-538D-3FB6-F32D-B02733291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9E96-0BA1-6E97-BDF1-E88F3514C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46213-B203-FE41-AC2C-BE580AAC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0CA6-4307-6B60-7A71-12D67FC50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Stroke Data Analysis Sync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98BF2-16EE-17E9-54EA-46F007CD6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</a:t>
            </a:r>
            <a:r>
              <a:rPr lang="en-US" altLang="zh-CN" dirty="0"/>
              <a:t>23</a:t>
            </a:r>
            <a:r>
              <a:rPr lang="en-US" dirty="0"/>
              <a:t>/2024</a:t>
            </a:r>
          </a:p>
          <a:p>
            <a:r>
              <a:rPr lang="en-US" dirty="0" err="1"/>
              <a:t>Dingyi</a:t>
            </a:r>
            <a:r>
              <a:rPr lang="en-US" dirty="0"/>
              <a:t> </a:t>
            </a:r>
            <a:r>
              <a:rPr lang="en-US" dirty="0" err="1"/>
              <a:t>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7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1D10-8E1F-5DEC-E029-6859A4F0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A4B6-B4F5-9775-E83C-F55A68E9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A69E-F56D-6662-48B7-BBD5435F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Relabeling &amp;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Feature Selection &amp; Post-processing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Interested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predictors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&amp;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outcomes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Imputation</a:t>
            </a:r>
          </a:p>
          <a:p>
            <a:pPr lvl="1"/>
            <a:r>
              <a:rPr lang="en-US" altLang="zh-CN" dirty="0">
                <a:solidFill>
                  <a:schemeClr val="accent2"/>
                </a:solidFill>
              </a:rPr>
              <a:t>One-hot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expansion</a:t>
            </a:r>
            <a:endParaRPr lang="en-US" dirty="0">
              <a:solidFill>
                <a:schemeClr val="accent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Importance Analysis</a:t>
            </a:r>
          </a:p>
        </p:txBody>
      </p:sp>
    </p:spTree>
    <p:extLst>
      <p:ext uri="{BB962C8B-B14F-4D97-AF65-F5344CB8AC3E}">
        <p14:creationId xmlns:p14="http://schemas.microsoft.com/office/powerpoint/2010/main" val="430486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ED86-5680-BAE9-DB33-413ED757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Predictors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F2351-7F9F-BD46-A98A-5BDC3A856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9206"/>
            <a:ext cx="4833773" cy="50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1D0E-5D99-3774-0753-70E6AA3F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Imputation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A7F1B-2B06-C106-08F9-5B2F5B603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splits</a:t>
            </a:r>
          </a:p>
          <a:p>
            <a:pPr lvl="1"/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eval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4:1:1</a:t>
            </a:r>
          </a:p>
          <a:p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imputation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</a:p>
          <a:p>
            <a:pPr lvl="1"/>
            <a:r>
              <a:rPr lang="en-US" altLang="zh-CN" b="1" dirty="0"/>
              <a:t>Binary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imputation</a:t>
            </a:r>
          </a:p>
          <a:p>
            <a:pPr lvl="1"/>
            <a:r>
              <a:rPr lang="en-US" altLang="zh-CN" b="1" dirty="0"/>
              <a:t>Numeric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 err="1"/>
              <a:t>NaNs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feature’s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mean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training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set</a:t>
            </a:r>
          </a:p>
          <a:p>
            <a:pPr lvl="1"/>
            <a:r>
              <a:rPr lang="en-US" altLang="zh-CN" b="1" dirty="0"/>
              <a:t>Categorical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extra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>
                <a:solidFill>
                  <a:schemeClr val="accent2"/>
                </a:solidFill>
              </a:rPr>
              <a:t>Unknown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en-US" altLang="zh-CN" dirty="0"/>
              <a:t>class,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imputation</a:t>
            </a:r>
          </a:p>
          <a:p>
            <a:pPr lvl="1"/>
            <a:r>
              <a:rPr lang="en-US" altLang="zh-CN" b="1" dirty="0"/>
              <a:t>Ranked</a:t>
            </a:r>
            <a:r>
              <a:rPr lang="zh-CN" altLang="en-US" b="1" dirty="0"/>
              <a:t> </a:t>
            </a:r>
            <a:r>
              <a:rPr lang="en-US" altLang="zh-CN" b="1" dirty="0"/>
              <a:t>integer</a:t>
            </a:r>
            <a:r>
              <a:rPr lang="zh-CN" altLang="en-US" b="1" dirty="0"/>
              <a:t> </a:t>
            </a:r>
            <a:r>
              <a:rPr lang="en-US" altLang="zh-CN" b="1" dirty="0"/>
              <a:t>features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 err="1"/>
              <a:t>NaNs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feature’s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mode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training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set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966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076D3-E2B7-03AA-AFAE-1747F3A2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One-hot</a:t>
            </a:r>
            <a:r>
              <a:rPr lang="zh-CN" altLang="en-US" dirty="0"/>
              <a:t> </a:t>
            </a:r>
            <a:r>
              <a:rPr lang="en-US" altLang="zh-CN" dirty="0"/>
              <a:t>Expansion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6815-F3F1-09E9-EC5C-069F6B2A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categorical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categorical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N-1</a:t>
            </a:r>
            <a:r>
              <a:rPr lang="zh-CN" altLang="en-US" dirty="0"/>
              <a:t> </a:t>
            </a:r>
            <a:r>
              <a:rPr lang="en-US" altLang="zh-CN" dirty="0"/>
              <a:t>expanded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2"/>
                </a:solidFill>
              </a:rPr>
              <a:t>drop-first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expansion,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  <a:r>
              <a:rPr lang="zh-CN" altLang="en-US" dirty="0"/>
              <a:t> </a:t>
            </a:r>
            <a:r>
              <a:rPr lang="en-US" altLang="zh-CN" dirty="0"/>
              <a:t>142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187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B54F8-50A7-6C66-77C5-E1B11AD3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4001294"/>
            <a:ext cx="5080000" cy="146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07CBE7-1414-E7C1-C929-20A415DA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17" y="4490983"/>
            <a:ext cx="3994629" cy="48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62FD7-90B2-3DF8-1EED-3A614683AFA5}"/>
              </a:ext>
            </a:extLst>
          </p:cNvPr>
          <p:cNvSpPr txBox="1"/>
          <p:nvPr/>
        </p:nvSpPr>
        <p:spPr>
          <a:xfrm>
            <a:off x="2243667" y="573193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before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D0F21-AC5E-BB98-F471-52C370A82B0A}"/>
              </a:ext>
            </a:extLst>
          </p:cNvPr>
          <p:cNvSpPr txBox="1"/>
          <p:nvPr/>
        </p:nvSpPr>
        <p:spPr>
          <a:xfrm>
            <a:off x="8496565" y="573193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3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39A5-F2E8-8624-023E-38BF4C887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2D06-F804-34DB-F928-E6512A5F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454E-ACD5-A29B-848C-5B69E29D6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Relabeling &amp;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Selection &amp; Post-processing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Importance Analysis</a:t>
            </a:r>
          </a:p>
        </p:txBody>
      </p:sp>
    </p:spTree>
    <p:extLst>
      <p:ext uri="{BB962C8B-B14F-4D97-AF65-F5344CB8AC3E}">
        <p14:creationId xmlns:p14="http://schemas.microsoft.com/office/powerpoint/2010/main" val="100349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A344-85E8-7989-B75B-48FF368E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CE06-7306-5C47-EF69-F582DBEF3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185</a:t>
            </a:r>
            <a:r>
              <a:rPr lang="zh-CN" altLang="en-US" dirty="0"/>
              <a:t> </a:t>
            </a:r>
            <a:r>
              <a:rPr lang="en-US" altLang="zh-CN" dirty="0"/>
              <a:t>predictors,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targets</a:t>
            </a:r>
          </a:p>
          <a:p>
            <a:pPr lvl="1"/>
            <a:r>
              <a:rPr lang="en-US" altLang="zh-CN" dirty="0" err="1"/>
              <a:t>selfcare_measure_delta</a:t>
            </a:r>
            <a:endParaRPr lang="en-US" altLang="zh-CN" dirty="0"/>
          </a:p>
          <a:p>
            <a:pPr lvl="1"/>
            <a:r>
              <a:rPr lang="en-US" altLang="zh-CN" dirty="0" err="1"/>
              <a:t>mobility_measure_delta</a:t>
            </a:r>
            <a:endParaRPr lang="en-US" altLang="zh-CN" dirty="0"/>
          </a:p>
          <a:p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(2/3)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Linear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Regressor</a:t>
            </a:r>
          </a:p>
          <a:p>
            <a:pPr lvl="1"/>
            <a:r>
              <a:rPr lang="en-US" altLang="zh-CN" dirty="0"/>
              <a:t>Random Forest</a:t>
            </a:r>
          </a:p>
          <a:p>
            <a:pPr lvl="1"/>
            <a:r>
              <a:rPr lang="en-US" altLang="zh-CN" dirty="0" err="1"/>
              <a:t>XGBoost</a:t>
            </a:r>
            <a:endParaRPr lang="en-US" altLang="zh-CN" dirty="0"/>
          </a:p>
          <a:p>
            <a:r>
              <a:rPr lang="en-US" altLang="zh-CN" dirty="0"/>
              <a:t>Tune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hyper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(1/6)</a:t>
            </a:r>
          </a:p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regressor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(1/6),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</a:p>
          <a:p>
            <a:pPr lvl="1"/>
            <a:r>
              <a:rPr lang="en-US" altLang="zh-CN" dirty="0"/>
              <a:t>MSE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baseline="30000" dirty="0"/>
              <a:t>2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009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56AB1-D7E7-F8EB-7752-AE382E3F2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E3ED-55EC-95BE-1D23-E0ECFAAC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Results</a:t>
            </a:r>
            <a:endParaRPr 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0E6CC7-95B9-5806-BEFF-E3F8D6D0C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42416"/>
              </p:ext>
            </p:extLst>
          </p:nvPr>
        </p:nvGraphicFramePr>
        <p:xfrm>
          <a:off x="1292262" y="2504440"/>
          <a:ext cx="9035082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726">
                  <a:extLst>
                    <a:ext uri="{9D8B030D-6E8A-4147-A177-3AD203B41FA5}">
                      <a16:colId xmlns:a16="http://schemas.microsoft.com/office/drawing/2014/main" val="884499801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2430255773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1105243899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249295361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2513828457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3642844605"/>
                    </a:ext>
                  </a:extLst>
                </a:gridCol>
                <a:gridCol w="1290726">
                  <a:extLst>
                    <a:ext uri="{9D8B030D-6E8A-4147-A177-3AD203B41FA5}">
                      <a16:colId xmlns:a16="http://schemas.microsoft.com/office/drawing/2014/main" val="2885349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RF (test)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XGB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XGB (</a:t>
                      </a:r>
                      <a:r>
                        <a:rPr lang="en-US" altLang="zh-CN" dirty="0"/>
                        <a:t>test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3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Selfcare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313.68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312.43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.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altLang="zh-CN" dirty="0"/>
                        <a:t>88.30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291.47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264307"/>
                  </a:ext>
                </a:extLst>
              </a:tr>
              <a:tr h="345939">
                <a:tc>
                  <a:txBody>
                    <a:bodyPr/>
                    <a:lstStyle/>
                    <a:p>
                      <a:r>
                        <a:rPr lang="en-US" dirty="0"/>
                        <a:t>Selfcare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31.16%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30.43%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  <a:r>
                        <a:rPr lang="en-US" altLang="zh-CN" dirty="0"/>
                        <a:t>.</a:t>
                      </a:r>
                      <a:r>
                        <a:rPr lang="en-US" dirty="0"/>
                        <a:t>9</a:t>
                      </a:r>
                      <a:r>
                        <a:rPr lang="en-US" altLang="zh-CN" dirty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altLang="zh-CN" dirty="0"/>
                        <a:t>5.80%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62.57%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35.10%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55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 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318.01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309.68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altLang="zh-CN" dirty="0"/>
                        <a:t>4.71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r>
                        <a:rPr lang="en-US" altLang="zh-CN" dirty="0"/>
                        <a:t>3</a:t>
                      </a:r>
                      <a:r>
                        <a:rPr lang="en-US" dirty="0"/>
                        <a:t>.</a:t>
                      </a:r>
                      <a:r>
                        <a:rPr lang="en-US" altLang="zh-CN" dirty="0"/>
                        <a:t>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  <a:r>
                        <a:rPr lang="en-US" altLang="zh-CN" dirty="0"/>
                        <a:t>6.62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70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24.73%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25.91%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  <a:r>
                        <a:rPr lang="en-US" altLang="zh-CN" dirty="0"/>
                        <a:t>.24%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altLang="zh-CN" dirty="0"/>
                        <a:t>1.89%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58.95%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r>
                        <a:rPr lang="en-US" altLang="zh-CN" dirty="0"/>
                        <a:t>.43%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57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13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C3E0-FF8B-E71B-6022-93EB94BE4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CBDF-116D-E863-7EC3-F29E097F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A316-6E49-C710-F81C-0B1DA724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Relabeling &amp;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Selection &amp; Post-processing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Feature Importance Analysis</a:t>
            </a:r>
          </a:p>
        </p:txBody>
      </p:sp>
    </p:spTree>
    <p:extLst>
      <p:ext uri="{BB962C8B-B14F-4D97-AF65-F5344CB8AC3E}">
        <p14:creationId xmlns:p14="http://schemas.microsoft.com/office/powerpoint/2010/main" val="80326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45A7-4434-9D49-C413-8EFC13EC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Global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summary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tree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2605-9CD2-F07E-CEF3-7B6D50DBA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Method: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RF’s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output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prediction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as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target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regress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a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single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decision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tree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visualize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100%</a:t>
            </a:r>
            <a:r>
              <a:rPr lang="zh-CN" altLang="en-US" dirty="0"/>
              <a:t> </a:t>
            </a:r>
            <a:r>
              <a:rPr lang="en-US" altLang="zh-CN" dirty="0"/>
              <a:t>recovers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RF’s</a:t>
            </a:r>
            <a:r>
              <a:rPr lang="zh-CN" altLang="en-US" dirty="0"/>
              <a:t> </a:t>
            </a:r>
            <a:r>
              <a:rPr lang="en-US" altLang="zh-CN" dirty="0"/>
              <a:t>behavior,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</a:p>
          <a:p>
            <a:pPr lvl="1"/>
            <a:r>
              <a:rPr lang="en-US" altLang="zh-CN" dirty="0"/>
              <a:t>R</a:t>
            </a:r>
            <a:r>
              <a:rPr lang="en-US" altLang="zh-CN" baseline="30000" dirty="0"/>
              <a:t>2</a:t>
            </a:r>
            <a:r>
              <a:rPr lang="en-US" altLang="zh-CN" dirty="0">
                <a:sym typeface="Wingdings" pitchFamily="2" charset="2"/>
              </a:rPr>
              <a:t>(summary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tree’s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prediction,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RF’s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prediction)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~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80%</a:t>
            </a:r>
          </a:p>
          <a:p>
            <a:r>
              <a:rPr lang="en-US" altLang="zh-CN" dirty="0">
                <a:sym typeface="Wingdings" pitchFamily="2" charset="2"/>
              </a:rPr>
              <a:t>After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hyper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param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search,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depth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is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3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FA26-8778-57C9-C815-0E015639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Global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summary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tree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selfcare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26287E-4FC8-59A9-2F96-22F312171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71" y="2517160"/>
            <a:ext cx="11919857" cy="298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1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4171-B85A-D9BC-AEFF-113C02A2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D54-F965-3502-7E3E-674D86905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Relabeling &amp; Pre-processing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Selection &amp; Post-processing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Importance Analysis</a:t>
            </a:r>
          </a:p>
        </p:txBody>
      </p:sp>
    </p:spTree>
    <p:extLst>
      <p:ext uri="{BB962C8B-B14F-4D97-AF65-F5344CB8AC3E}">
        <p14:creationId xmlns:p14="http://schemas.microsoft.com/office/powerpoint/2010/main" val="331490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7085-5EEF-436C-4A20-DF7B7109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Global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summary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tree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mobility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D2A846-C473-D92C-C336-E3D7A12AE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1" y="2511945"/>
            <a:ext cx="11961498" cy="2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2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0226-C5A5-74C5-C4AA-B4E37BEB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-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5B55-A9CA-F67C-52C0-69A72E595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how much each feature contributes to lowering the global loss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58283-506F-5CBC-7FA8-D9EA1344B5BC}"/>
              </a:ext>
            </a:extLst>
          </p:cNvPr>
          <p:cNvSpPr txBox="1"/>
          <p:nvPr/>
        </p:nvSpPr>
        <p:spPr>
          <a:xfrm>
            <a:off x="3352800" y="6492875"/>
            <a:ext cx="90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541EB-8F77-D2E1-67BB-C8B03C16E6F5}"/>
              </a:ext>
            </a:extLst>
          </p:cNvPr>
          <p:cNvSpPr txBox="1"/>
          <p:nvPr/>
        </p:nvSpPr>
        <p:spPr>
          <a:xfrm>
            <a:off x="8030645" y="6492875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37972-EEFF-8B52-440F-865EA2E3B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309" y="2321261"/>
            <a:ext cx="3398114" cy="4171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F82FC-9933-3DAB-DE3E-BFC8298F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76" y="2321261"/>
            <a:ext cx="3398113" cy="42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0AFF-AD3E-A9D1-B0AE-51D51F56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corrections to the processing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252608-F66B-52C6-7539-D6AE291B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77" y="1757257"/>
            <a:ext cx="8142648" cy="39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E51A-3D96-5A8F-1006-0EDEEAA6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Data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preprocessing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822E-C556-B518-94B8-F807745F2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/>
              <a:t>maritalstatus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[Married,</a:t>
            </a:r>
            <a:r>
              <a:rPr lang="zh-CN" altLang="en-US" dirty="0"/>
              <a:t> </a:t>
            </a:r>
            <a:r>
              <a:rPr lang="en-US" altLang="zh-CN" dirty="0"/>
              <a:t>Unmarried]</a:t>
            </a:r>
          </a:p>
          <a:p>
            <a:r>
              <a:rPr lang="en-US" altLang="zh-CN" dirty="0" err="1"/>
              <a:t>admitclass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[Initial</a:t>
            </a:r>
            <a:r>
              <a:rPr lang="zh-CN" altLang="en-US" dirty="0"/>
              <a:t> </a:t>
            </a:r>
            <a:r>
              <a:rPr lang="en-US" altLang="zh-CN" dirty="0"/>
              <a:t>Rehab,</a:t>
            </a:r>
            <a:r>
              <a:rPr lang="zh-CN" altLang="en-US" dirty="0"/>
              <a:t> </a:t>
            </a:r>
            <a:r>
              <a:rPr lang="en-US" altLang="zh-CN" dirty="0"/>
              <a:t>Readmission,</a:t>
            </a:r>
            <a:r>
              <a:rPr lang="zh-CN" altLang="en-US" dirty="0"/>
              <a:t> </a:t>
            </a:r>
            <a:r>
              <a:rPr lang="en-US" altLang="zh-CN" dirty="0"/>
              <a:t>Other]</a:t>
            </a:r>
          </a:p>
          <a:p>
            <a:r>
              <a:rPr lang="en-US" altLang="zh-CN" dirty="0" err="1"/>
              <a:t>admit_from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[Home-based,</a:t>
            </a: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Hospital,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Facility]</a:t>
            </a:r>
          </a:p>
          <a:p>
            <a:r>
              <a:rPr lang="en-US" altLang="zh-CN" dirty="0" err="1"/>
              <a:t>prehospital_living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discharge_living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[Home,</a:t>
            </a:r>
            <a:r>
              <a:rPr lang="zh-CN" altLang="en-US" dirty="0"/>
              <a:t> </a:t>
            </a:r>
            <a:r>
              <a:rPr lang="en-US" altLang="zh-CN" dirty="0"/>
              <a:t>Facility]</a:t>
            </a:r>
          </a:p>
          <a:p>
            <a:r>
              <a:rPr lang="en-US" altLang="zh-CN" dirty="0" err="1"/>
              <a:t>heightinches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weightpounds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imputed</a:t>
            </a:r>
          </a:p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treatment</a:t>
            </a:r>
            <a:r>
              <a:rPr lang="zh-CN" altLang="en-US" dirty="0"/>
              <a:t> </a:t>
            </a:r>
            <a:r>
              <a:rPr lang="en-US" altLang="zh-CN" dirty="0"/>
              <a:t>amounts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ptindweek1):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patients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minutes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600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discipline</a:t>
            </a:r>
          </a:p>
          <a:p>
            <a:r>
              <a:rPr lang="en-US" altLang="zh-CN" dirty="0" err="1"/>
              <a:t>transport_lack</a:t>
            </a:r>
            <a:r>
              <a:rPr lang="en-US" altLang="zh-CN" dirty="0"/>
              <a:t>/_med/nonmed/unable/declined:</a:t>
            </a:r>
            <a:r>
              <a:rPr lang="zh-CN" altLang="en-US" dirty="0"/>
              <a:t> </a:t>
            </a:r>
            <a:r>
              <a:rPr lang="en-US" altLang="zh-CN" dirty="0"/>
              <a:t>grouped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 err="1"/>
              <a:t>transport_lack</a:t>
            </a:r>
            <a:r>
              <a:rPr lang="zh-CN" altLang="en-US" dirty="0"/>
              <a:t> </a:t>
            </a:r>
            <a:r>
              <a:rPr lang="en-US" altLang="zh-CN" dirty="0"/>
              <a:t>[Yes,</a:t>
            </a:r>
            <a:r>
              <a:rPr lang="zh-CN" altLang="en-US" dirty="0"/>
              <a:t> </a:t>
            </a:r>
            <a:r>
              <a:rPr lang="en-US" altLang="zh-CN" dirty="0"/>
              <a:t>No,</a:t>
            </a:r>
            <a:r>
              <a:rPr lang="zh-CN" altLang="en-US" dirty="0"/>
              <a:t> </a:t>
            </a:r>
            <a:r>
              <a:rPr lang="en-US" altLang="zh-CN" dirty="0"/>
              <a:t>Unknown]</a:t>
            </a:r>
          </a:p>
          <a:p>
            <a:r>
              <a:rPr lang="en-US" altLang="zh-CN" dirty="0"/>
              <a:t>language:</a:t>
            </a:r>
            <a:r>
              <a:rPr lang="zh-CN" altLang="en-US" dirty="0"/>
              <a:t> </a:t>
            </a:r>
            <a:r>
              <a:rPr lang="en-US" altLang="zh-CN" dirty="0"/>
              <a:t>dichotomized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[English,</a:t>
            </a:r>
            <a:r>
              <a:rPr lang="zh-CN" altLang="en-US" dirty="0"/>
              <a:t> </a:t>
            </a:r>
            <a:r>
              <a:rPr lang="en-US" altLang="zh-CN" dirty="0"/>
              <a:t>Non-English]</a:t>
            </a:r>
          </a:p>
          <a:p>
            <a:r>
              <a:rPr lang="en-US" altLang="zh-CN" dirty="0" err="1"/>
              <a:t>hispanic</a:t>
            </a:r>
            <a:r>
              <a:rPr lang="en-US" altLang="zh-CN" dirty="0"/>
              <a:t>/_Mexican/</a:t>
            </a:r>
            <a:r>
              <a:rPr lang="en-US" altLang="zh-CN" dirty="0" err="1"/>
              <a:t>puertorican</a:t>
            </a:r>
            <a:r>
              <a:rPr lang="en-US" altLang="zh-CN" dirty="0"/>
              <a:t>/</a:t>
            </a:r>
            <a:r>
              <a:rPr lang="en-US" altLang="zh-CN" dirty="0" err="1"/>
              <a:t>cuban</a:t>
            </a:r>
            <a:r>
              <a:rPr lang="en-US" altLang="zh-CN" dirty="0"/>
              <a:t>/other/unable/declined:</a:t>
            </a:r>
            <a:r>
              <a:rPr lang="zh-CN" altLang="en-US" dirty="0"/>
              <a:t> </a:t>
            </a:r>
            <a:r>
              <a:rPr lang="en-US" altLang="zh-CN" dirty="0"/>
              <a:t>grouped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 err="1"/>
              <a:t>hispanic</a:t>
            </a:r>
            <a:r>
              <a:rPr lang="zh-CN" altLang="en-US" dirty="0"/>
              <a:t> </a:t>
            </a:r>
            <a:r>
              <a:rPr lang="en-US" altLang="zh-CN" dirty="0"/>
              <a:t>[Yes,</a:t>
            </a:r>
            <a:r>
              <a:rPr lang="zh-CN" altLang="en-US" dirty="0"/>
              <a:t> </a:t>
            </a:r>
            <a:r>
              <a:rPr lang="en-US" altLang="zh-CN" dirty="0"/>
              <a:t>No]</a:t>
            </a:r>
          </a:p>
          <a:p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[White,</a:t>
            </a:r>
            <a:r>
              <a:rPr lang="zh-CN" altLang="en-US" dirty="0"/>
              <a:t> </a:t>
            </a:r>
            <a:r>
              <a:rPr lang="en-US" altLang="zh-CN" dirty="0"/>
              <a:t>Black,</a:t>
            </a:r>
            <a:r>
              <a:rPr lang="zh-CN" altLang="en-US" dirty="0"/>
              <a:t> </a:t>
            </a:r>
            <a:r>
              <a:rPr lang="en-US" altLang="zh-CN" dirty="0"/>
              <a:t>Alaskan,</a:t>
            </a:r>
            <a:r>
              <a:rPr lang="zh-CN" altLang="en-US" dirty="0"/>
              <a:t> </a:t>
            </a:r>
            <a:r>
              <a:rPr lang="en-US" altLang="zh-CN" dirty="0"/>
              <a:t>Asian</a:t>
            </a:r>
            <a:r>
              <a:rPr lang="zh-CN" altLang="en-US" dirty="0"/>
              <a:t> </a:t>
            </a:r>
            <a:r>
              <a:rPr lang="en-US" altLang="zh-CN" dirty="0"/>
              <a:t>Indian,</a:t>
            </a:r>
            <a:r>
              <a:rPr lang="zh-CN" altLang="en-US" dirty="0"/>
              <a:t> </a:t>
            </a:r>
            <a:r>
              <a:rPr lang="en-US" altLang="zh-CN" dirty="0"/>
              <a:t>East</a:t>
            </a:r>
            <a:r>
              <a:rPr lang="zh-CN" altLang="en-US" dirty="0"/>
              <a:t> </a:t>
            </a:r>
            <a:r>
              <a:rPr lang="en-US" altLang="zh-CN" dirty="0"/>
              <a:t>Asian,</a:t>
            </a:r>
            <a:r>
              <a:rPr lang="zh-CN" altLang="en-US" dirty="0"/>
              <a:t> </a:t>
            </a:r>
            <a:r>
              <a:rPr lang="en-US" altLang="zh-CN" dirty="0"/>
              <a:t>Southeast</a:t>
            </a:r>
            <a:r>
              <a:rPr lang="zh-CN" altLang="en-US" dirty="0"/>
              <a:t> </a:t>
            </a:r>
            <a:r>
              <a:rPr lang="en-US" altLang="zh-CN" dirty="0"/>
              <a:t>Asian,</a:t>
            </a:r>
            <a:r>
              <a:rPr lang="zh-CN" altLang="en-US" dirty="0"/>
              <a:t> </a:t>
            </a:r>
            <a:r>
              <a:rPr lang="en-US" altLang="zh-CN" dirty="0"/>
              <a:t>Pacific</a:t>
            </a:r>
            <a:r>
              <a:rPr lang="zh-CN" altLang="en-US" dirty="0"/>
              <a:t> </a:t>
            </a:r>
            <a:r>
              <a:rPr lang="en-US" altLang="zh-CN" dirty="0"/>
              <a:t>Islander,</a:t>
            </a:r>
            <a:r>
              <a:rPr lang="zh-CN" altLang="en-US" dirty="0"/>
              <a:t> </a:t>
            </a:r>
            <a:r>
              <a:rPr lang="en-US" altLang="zh-CN" dirty="0"/>
              <a:t>Unknown]</a:t>
            </a:r>
          </a:p>
        </p:txBody>
      </p:sp>
    </p:spTree>
    <p:extLst>
      <p:ext uri="{BB962C8B-B14F-4D97-AF65-F5344CB8AC3E}">
        <p14:creationId xmlns:p14="http://schemas.microsoft.com/office/powerpoint/2010/main" val="80010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A9BC-F66A-10A4-A2C2-76A1A97A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CD6F2-4F08-2614-22C1-CADEE7A39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656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Binary</a:t>
            </a:r>
          </a:p>
          <a:p>
            <a:pPr lvl="1"/>
            <a:r>
              <a:rPr lang="en-US" b="1" dirty="0"/>
              <a:t>Including:</a:t>
            </a:r>
          </a:p>
          <a:p>
            <a:pPr lvl="2"/>
            <a:r>
              <a:rPr lang="en-US" dirty="0"/>
              <a:t>“yes or no”</a:t>
            </a:r>
          </a:p>
          <a:p>
            <a:pPr lvl="2"/>
            <a:r>
              <a:rPr lang="en-US" dirty="0"/>
              <a:t>“check all that apply”</a:t>
            </a:r>
          </a:p>
          <a:p>
            <a:pPr lvl="1"/>
            <a:r>
              <a:rPr lang="en-US" b="1" dirty="0"/>
              <a:t>Expected </a:t>
            </a:r>
            <a:r>
              <a:rPr lang="en-US" altLang="zh-CN" b="1" dirty="0"/>
              <a:t>format</a:t>
            </a:r>
            <a:r>
              <a:rPr lang="en-US" dirty="0"/>
              <a:t>: 0/1</a:t>
            </a:r>
          </a:p>
          <a:p>
            <a:pPr lvl="1"/>
            <a:r>
              <a:rPr lang="en-US" b="1" dirty="0"/>
              <a:t>Missing values</a:t>
            </a:r>
            <a:r>
              <a:rPr lang="en-US" dirty="0"/>
              <a:t>: must be assigned 0/1 based on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dirty="0"/>
              <a:t>prior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38B79-AB3F-5DE1-10AD-7BC4BD7C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13" y="4001294"/>
            <a:ext cx="6221296" cy="2385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A89A4-F8DC-DD13-0C50-7DFE1C63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52" y="2302672"/>
            <a:ext cx="5985617" cy="1466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720EB-2206-DAEA-F40B-07234D156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052" y="1371668"/>
            <a:ext cx="5985617" cy="6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4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BEB3D-3ECB-1E1B-0F43-CC8453553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B5A9-627F-786C-38E6-A477EF52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F25FB-4FAA-BDFC-E14A-597410A1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656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Binary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Numeric</a:t>
            </a:r>
          </a:p>
          <a:p>
            <a:pPr lvl="1"/>
            <a:r>
              <a:rPr lang="en-US" b="1" dirty="0"/>
              <a:t>Including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all continuous numeric fields such as weight and height</a:t>
            </a:r>
          </a:p>
          <a:p>
            <a:pPr lvl="2"/>
            <a:r>
              <a:rPr lang="en-US" dirty="0"/>
              <a:t>treatment doses</a:t>
            </a:r>
          </a:p>
          <a:p>
            <a:pPr lvl="1"/>
            <a:r>
              <a:rPr lang="en-US" b="1" dirty="0"/>
              <a:t>Expected </a:t>
            </a:r>
            <a:r>
              <a:rPr lang="en-US" altLang="zh-CN" b="1" dirty="0"/>
              <a:t>format</a:t>
            </a:r>
            <a:r>
              <a:rPr lang="en-US" dirty="0"/>
              <a:t>: float64 literal value</a:t>
            </a:r>
          </a:p>
          <a:p>
            <a:pPr lvl="1"/>
            <a:r>
              <a:rPr lang="en-US" b="1" dirty="0"/>
              <a:t>Missing values</a:t>
            </a:r>
            <a:r>
              <a:rPr lang="en-US" dirty="0"/>
              <a:t>: </a:t>
            </a:r>
            <a:r>
              <a:rPr lang="en-US" altLang="zh-CN" dirty="0"/>
              <a:t>kept</a:t>
            </a:r>
            <a:r>
              <a:rPr lang="zh-CN" altLang="en-US" dirty="0"/>
              <a:t> </a:t>
            </a:r>
            <a:r>
              <a:rPr lang="en-US" dirty="0"/>
              <a:t>for later imputation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DC88C-4B21-367E-453D-A1BB2FBE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90" y="2981103"/>
            <a:ext cx="4067763" cy="1129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9A5651-685C-A60D-32BA-48C43389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800" y="1367937"/>
            <a:ext cx="1188000" cy="48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877A5-42CC-51C4-6F09-9AB9F71AA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1E3F-E616-8ACD-6D74-E33DF002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06B1-8056-A3C1-6BD1-EC6A43AA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6566" cy="46672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Binary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Numeric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Categorical</a:t>
            </a:r>
          </a:p>
          <a:p>
            <a:pPr lvl="1"/>
            <a:r>
              <a:rPr lang="en-US" b="1" dirty="0"/>
              <a:t>Including</a:t>
            </a:r>
            <a:r>
              <a:rPr lang="en-US" dirty="0"/>
              <a:t>:</a:t>
            </a:r>
          </a:p>
          <a:p>
            <a:pPr lvl="2"/>
            <a:r>
              <a:rPr lang="en-US" altLang="zh-CN" dirty="0"/>
              <a:t>categorized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(sex,</a:t>
            </a:r>
            <a:r>
              <a:rPr lang="zh-CN" altLang="en-US" dirty="0"/>
              <a:t> </a:t>
            </a:r>
            <a:r>
              <a:rPr lang="en-US" altLang="zh-CN" dirty="0"/>
              <a:t>admission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dirty="0"/>
              <a:t>…)</a:t>
            </a:r>
            <a:endParaRPr lang="en-US" dirty="0"/>
          </a:p>
          <a:p>
            <a:pPr lvl="2"/>
            <a:r>
              <a:rPr lang="en-US" dirty="0"/>
              <a:t>single choice questions with more than 3 possible choices</a:t>
            </a:r>
          </a:p>
          <a:p>
            <a:pPr lvl="1"/>
            <a:r>
              <a:rPr lang="en-US" b="1" dirty="0"/>
              <a:t>Expected </a:t>
            </a:r>
            <a:r>
              <a:rPr lang="en-US" altLang="zh-CN" b="1" dirty="0"/>
              <a:t>format</a:t>
            </a:r>
            <a:r>
              <a:rPr lang="en-US" dirty="0"/>
              <a:t>: </a:t>
            </a:r>
            <a:r>
              <a:rPr lang="en-US" altLang="zh-CN" dirty="0"/>
              <a:t>string</a:t>
            </a:r>
            <a:r>
              <a:rPr lang="zh-CN" altLang="en-US" dirty="0"/>
              <a:t> </a:t>
            </a:r>
            <a:r>
              <a:rPr lang="en-US" altLang="zh-CN" dirty="0"/>
              <a:t>literal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  <a:p>
            <a:pPr lvl="1"/>
            <a:r>
              <a:rPr lang="en-US" b="1" dirty="0"/>
              <a:t>Missing values</a:t>
            </a:r>
            <a:r>
              <a:rPr lang="en-US" dirty="0"/>
              <a:t>: </a:t>
            </a:r>
            <a:r>
              <a:rPr lang="en-US" altLang="zh-CN" dirty="0"/>
              <a:t>replaced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“Unknown”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A6F53-7FA7-028E-4C3A-D5FE893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68" y="668290"/>
            <a:ext cx="3606800" cy="69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CCF3B-CCC2-58C8-9276-5DDA66FFA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68" y="1520786"/>
            <a:ext cx="3512763" cy="4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017C-5CB4-7052-D03B-9D3694F86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766" y="2230087"/>
            <a:ext cx="6371166" cy="75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A3ECD-4FA1-5C06-DC91-35E3AB5D2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448" y="3944272"/>
            <a:ext cx="6781801" cy="13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6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D8F16-D335-9868-3D8C-05211F15A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73C0-764D-9F76-E049-DEC55DA4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30CC-DEC0-C1F4-05D3-A97F0B6FB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6566" cy="5091642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Binary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Numeric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Categorical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accent2"/>
                </a:solidFill>
              </a:rPr>
              <a:t>Ranked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integer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/>
              <a:t>Including</a:t>
            </a:r>
            <a:r>
              <a:rPr lang="en-US" dirty="0"/>
              <a:t>:</a:t>
            </a:r>
          </a:p>
          <a:p>
            <a:pPr lvl="2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integer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inherent</a:t>
            </a:r>
            <a:r>
              <a:rPr lang="zh-CN" altLang="en-US" dirty="0"/>
              <a:t> </a:t>
            </a:r>
            <a:r>
              <a:rPr lang="en-US" altLang="zh-CN" dirty="0"/>
              <a:t>order,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</a:p>
          <a:p>
            <a:pPr lvl="1"/>
            <a:r>
              <a:rPr lang="en-US" b="1" dirty="0"/>
              <a:t>Expected </a:t>
            </a:r>
            <a:r>
              <a:rPr lang="en-US" altLang="zh-CN" b="1" dirty="0"/>
              <a:t>format</a:t>
            </a:r>
            <a:r>
              <a:rPr lang="en-US" dirty="0"/>
              <a:t>: </a:t>
            </a:r>
            <a:r>
              <a:rPr lang="en-US" altLang="zh-CN" dirty="0"/>
              <a:t>int</a:t>
            </a:r>
            <a:r>
              <a:rPr lang="zh-CN" altLang="en-US" dirty="0"/>
              <a:t> </a:t>
            </a:r>
            <a:r>
              <a:rPr lang="en-US" altLang="zh-CN" dirty="0"/>
              <a:t>literal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US" dirty="0"/>
          </a:p>
          <a:p>
            <a:pPr lvl="1"/>
            <a:r>
              <a:rPr lang="en-US" b="1" dirty="0"/>
              <a:t>Missing values</a:t>
            </a:r>
            <a:r>
              <a:rPr lang="en-US" dirty="0"/>
              <a:t>: </a:t>
            </a:r>
            <a:r>
              <a:rPr lang="en-US" altLang="zh-CN" dirty="0"/>
              <a:t>kept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imputation;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2"/>
                </a:solidFill>
              </a:rPr>
              <a:t>for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outcome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items,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replaced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with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the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least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ordinal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5920B-67B3-B5CB-D513-7A7DF3C8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236" y="44947"/>
            <a:ext cx="5118517" cy="1965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DADB3-BBBA-32A1-BEBB-30208F77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03" y="2152665"/>
            <a:ext cx="4079782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6ED9-5027-B292-46A3-7583DC8D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Targets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EDC9-97B8-4F78-C93D-734E23D65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selfcare_measure_</a:t>
            </a:r>
            <a:r>
              <a:rPr lang="en-US" altLang="zh-CN" dirty="0" err="1">
                <a:solidFill>
                  <a:schemeClr val="accent2"/>
                </a:solidFill>
              </a:rPr>
              <a:t>delta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en-US" altLang="zh-CN" dirty="0" err="1"/>
              <a:t>mobility_measure_</a:t>
            </a:r>
            <a:r>
              <a:rPr lang="en-US" altLang="zh-CN" dirty="0" err="1">
                <a:solidFill>
                  <a:schemeClr val="accent2"/>
                </a:solidFill>
              </a:rPr>
              <a:t>delta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7B716-A842-FDE7-976A-9797EFBF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365125"/>
            <a:ext cx="42926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29C94-E2D6-95C0-2F5D-827D29BC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2890838"/>
            <a:ext cx="4292600" cy="38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709</Words>
  <Application>Microsoft Macintosh PowerPoint</Application>
  <PresentationFormat>Widescreen</PresentationFormat>
  <Paragraphs>148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Stroke Data Analysis Sync</vt:lpstr>
      <vt:lpstr>Outline</vt:lpstr>
      <vt:lpstr>Some corrections to the processing tables</vt:lpstr>
      <vt:lpstr>Data preprocessing</vt:lpstr>
      <vt:lpstr>4 types of features</vt:lpstr>
      <vt:lpstr>4 types of features</vt:lpstr>
      <vt:lpstr>4 types of features</vt:lpstr>
      <vt:lpstr>4 types of features</vt:lpstr>
      <vt:lpstr>Regression Targets</vt:lpstr>
      <vt:lpstr>Outline</vt:lpstr>
      <vt:lpstr>Interested Predictors &amp; Outcomes</vt:lpstr>
      <vt:lpstr>Imputation</vt:lpstr>
      <vt:lpstr>One-hot Expansion</vt:lpstr>
      <vt:lpstr>Outline</vt:lpstr>
      <vt:lpstr>Recap</vt:lpstr>
      <vt:lpstr>Results</vt:lpstr>
      <vt:lpstr>Outline</vt:lpstr>
      <vt:lpstr>Global summary tree</vt:lpstr>
      <vt:lpstr>Global summary tree - selfcare</vt:lpstr>
      <vt:lpstr>Global summary tree - mobility</vt:lpstr>
      <vt:lpstr>XGBoost - Gain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Dyan Nie</dc:creator>
  <cp:lastModifiedBy>Dyan Nie</cp:lastModifiedBy>
  <cp:revision>227</cp:revision>
  <dcterms:created xsi:type="dcterms:W3CDTF">2024-10-02T23:04:16Z</dcterms:created>
  <dcterms:modified xsi:type="dcterms:W3CDTF">2024-10-23T18:04:18Z</dcterms:modified>
</cp:coreProperties>
</file>